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69" r:id="rId2"/>
    <p:sldId id="412" r:id="rId3"/>
    <p:sldId id="413" r:id="rId4"/>
    <p:sldId id="429" r:id="rId5"/>
    <p:sldId id="389" r:id="rId6"/>
    <p:sldId id="397" r:id="rId7"/>
    <p:sldId id="428" r:id="rId8"/>
    <p:sldId id="396" r:id="rId9"/>
    <p:sldId id="388" r:id="rId10"/>
    <p:sldId id="414" r:id="rId11"/>
    <p:sldId id="415" r:id="rId12"/>
    <p:sldId id="416" r:id="rId13"/>
    <p:sldId id="417" r:id="rId14"/>
    <p:sldId id="404" r:id="rId15"/>
    <p:sldId id="402" r:id="rId16"/>
    <p:sldId id="403" r:id="rId17"/>
    <p:sldId id="406" r:id="rId18"/>
    <p:sldId id="407" r:id="rId19"/>
    <p:sldId id="408" r:id="rId20"/>
    <p:sldId id="409" r:id="rId21"/>
    <p:sldId id="410" r:id="rId22"/>
    <p:sldId id="411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99CCFF"/>
    <a:srgbClr val="DDDDDD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2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3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38463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6413"/>
            <a:ext cx="29352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96413"/>
            <a:ext cx="29384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DDA8076-2E6B-4F62-8962-1AD884C309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38463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7250" y="730250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1063" y="4697413"/>
            <a:ext cx="4992687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6413"/>
            <a:ext cx="29352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96413"/>
            <a:ext cx="29384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56A5DBE-3DE3-49CE-9385-870FC0C260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C9863B-9C7B-476E-80B5-DC17F458EE30}" type="slidenum">
              <a:rPr lang="en-US"/>
              <a:pPr/>
              <a:t>1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178C0F-3526-47B6-A709-737899337E46}" type="slidenum">
              <a:rPr lang="en-US"/>
              <a:pPr/>
              <a:t>5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6C011B-0ECA-4BE6-9A11-432FF3A6D579}" type="slidenum">
              <a:rPr lang="en-US"/>
              <a:pPr/>
              <a:t>6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208E33-CFCF-4879-BBC8-23C007BFBFB2}" type="slidenum">
              <a:rPr lang="en-US"/>
              <a:pPr/>
              <a:t>9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20A75A-3B74-4F61-AB25-A674469C915E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26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sp>
        <p:nvSpPr>
          <p:cNvPr id="573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048FF-B182-4A15-A14A-5D6C76DF4FDD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35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sp>
        <p:nvSpPr>
          <p:cNvPr id="552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B08AF-8B08-4A0B-BEA8-2C10FE62CB94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36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sp>
        <p:nvSpPr>
          <p:cNvPr id="563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0BE3D0-3A24-4047-8551-9398FBEDACF6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37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sp>
        <p:nvSpPr>
          <p:cNvPr id="583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4842-BFF3-44F0-920A-CFC77C7F1D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A6F81-D32A-4E93-8EC6-2C04D5E7B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C2767-0DA0-4529-8EAA-2F72F0A628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6A51E-9EB0-473F-9F3C-10521318C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B9EBD-A8D0-487A-B8D4-F1F07B795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06C129-9C41-4133-BB9F-4A6073106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8A0C7-F42C-4938-ACD2-DA8C5D3D6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1B7CD-C772-4E3C-82C4-761B5E5C81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5E001-5EC1-4C75-8CD0-10454D5EF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5AEBF-1FF6-4AA1-BB32-9DA713476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463E5-DA21-4E57-8323-F321AAF44C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7DE87-5A79-4152-9C93-DF440916A1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/>
            </a:lvl1pPr>
          </a:lstStyle>
          <a:p>
            <a:pPr>
              <a:defRPr/>
            </a:pPr>
            <a:fld id="{A01435F9-108E-4FC2-9AF0-4840E445F6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" charset="0"/>
          <a:ea typeface="ＭＳ Ｐゴシック" pitchFamily="-1" charset="-128"/>
          <a:cs typeface="ＭＳ Ｐゴシック" pitchFamily="-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" charset="0"/>
          <a:ea typeface="ＭＳ Ｐゴシック" pitchFamily="-1" charset="-128"/>
          <a:cs typeface="ＭＳ Ｐゴシック" pitchFamily="-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" charset="0"/>
          <a:ea typeface="ＭＳ Ｐゴシック" pitchFamily="-1" charset="-128"/>
          <a:cs typeface="ＭＳ Ｐゴシック" pitchFamily="-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566738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" charset="-128"/>
        </a:defRPr>
      </a:lvl2pPr>
      <a:lvl3pPr marL="914400" indent="-23336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" charset="-128"/>
        </a:defRPr>
      </a:lvl3pPr>
      <a:lvl4pPr marL="1254125" indent="-225425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pitchFamily="-1" charset="-128"/>
        </a:defRPr>
      </a:lvl4pPr>
      <a:lvl5pPr marL="16017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" charset="-128"/>
        </a:defRPr>
      </a:lvl5pPr>
      <a:lvl6pPr marL="20589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" charset="-128"/>
        </a:defRPr>
      </a:lvl6pPr>
      <a:lvl7pPr marL="25161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" charset="-128"/>
        </a:defRPr>
      </a:lvl7pPr>
      <a:lvl8pPr marL="29733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" charset="-128"/>
        </a:defRPr>
      </a:lvl8pPr>
      <a:lvl9pPr marL="34305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BC6F28A-AF12-4B5B-BC58-F7B5378E4542}" type="slidenum">
              <a:rPr lang="en-US"/>
              <a:pPr/>
              <a:t>1</a:t>
            </a:fld>
            <a:endParaRPr lang="en-US"/>
          </a:p>
        </p:txBody>
      </p:sp>
      <p:sp>
        <p:nvSpPr>
          <p:cNvPr id="306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23900"/>
            <a:ext cx="7772400" cy="3886200"/>
          </a:xfrm>
        </p:spPr>
        <p:txBody>
          <a:bodyPr/>
          <a:lstStyle/>
          <a:p>
            <a:pPr>
              <a:defRPr/>
            </a:pPr>
            <a:r>
              <a:rPr lang="en-US" sz="5400" dirty="0" smtClean="0">
                <a:ea typeface="ＭＳ Ｐゴシック" panose="020B0600070205080204" pitchFamily="34" charset="-128"/>
              </a:rPr>
              <a:t>Probability Theory for Inference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126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5CDB0B9-4BFE-4A6B-AF2A-0363E8FE6DA2}" type="slidenum">
              <a:rPr lang="en-US"/>
              <a:pPr/>
              <a:t>10</a:t>
            </a:fld>
            <a:endParaRPr lang="en-US"/>
          </a:p>
        </p:txBody>
      </p:sp>
      <p:pic>
        <p:nvPicPr>
          <p:cNvPr id="1126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229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FAB17D1-FDF6-4BAB-BB43-6DBE053459A9}" type="slidenum">
              <a:rPr lang="en-US"/>
              <a:pPr/>
              <a:t>11</a:t>
            </a:fld>
            <a:endParaRPr lang="en-US"/>
          </a:p>
        </p:txBody>
      </p:sp>
      <p:pic>
        <p:nvPicPr>
          <p:cNvPr id="12292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C937F3E-718D-43A3-85B5-B3E1CF3AC610}" type="slidenum">
              <a:rPr lang="en-US"/>
              <a:pPr/>
              <a:t>12</a:t>
            </a:fld>
            <a:endParaRPr lang="en-US"/>
          </a:p>
        </p:txBody>
      </p:sp>
      <p:pic>
        <p:nvPicPr>
          <p:cNvPr id="1331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4339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0CA55E0-E306-4869-942D-5E0E5D2246ED}" type="slidenum">
              <a:rPr lang="en-US"/>
              <a:pPr/>
              <a:t>13</a:t>
            </a:fld>
            <a:endParaRPr 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536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536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EF6C3E0-EF9F-4770-89CF-D259DDCA5F83}" type="slidenum">
              <a:rPr lang="en-US"/>
              <a:pPr/>
              <a:t>14</a:t>
            </a:fld>
            <a:endParaRPr lang="en-US"/>
          </a:p>
        </p:txBody>
      </p:sp>
      <p:pic>
        <p:nvPicPr>
          <p:cNvPr id="1536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6388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BEC5618-E586-420F-A9A5-CC4154C55F4D}" type="slidenum">
              <a:rPr lang="en-US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02" b="9375"/>
          <a:stretch/>
        </p:blipFill>
        <p:spPr>
          <a:xfrm>
            <a:off x="0" y="-76200"/>
            <a:ext cx="9172575" cy="66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7412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1646E02-33D8-4904-9907-57F5F81D062E}" type="slidenum">
              <a:rPr lang="en-US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8334" r="14275" b="17707"/>
          <a:stretch/>
        </p:blipFill>
        <p:spPr>
          <a:xfrm>
            <a:off x="112713" y="990600"/>
            <a:ext cx="8766175" cy="425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843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CE433C-FB89-4DEE-A312-FDE43FBB8E68}" type="slidenum">
              <a:rPr lang="en-US"/>
              <a:pPr/>
              <a:t>17</a:t>
            </a:fld>
            <a:endParaRPr lang="en-US"/>
          </a:p>
        </p:txBody>
      </p:sp>
      <p:pic>
        <p:nvPicPr>
          <p:cNvPr id="18438" name="Picture 5"/>
          <p:cNvPicPr>
            <a:picLocks noChangeAspect="1"/>
          </p:cNvPicPr>
          <p:nvPr/>
        </p:nvPicPr>
        <p:blipFill>
          <a:blip r:embed="rId2"/>
          <a:srcRect l="19547" t="18750" r="18375" b="8333"/>
          <a:stretch>
            <a:fillRect/>
          </a:stretch>
        </p:blipFill>
        <p:spPr bwMode="auto">
          <a:xfrm>
            <a:off x="168275" y="384175"/>
            <a:ext cx="86550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9460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BE2E062-7B62-49DD-B8E9-86B28B859F81}" type="slidenum">
              <a:rPr lang="en-US"/>
              <a:pPr/>
              <a:t>18</a:t>
            </a:fld>
            <a:endParaRPr lang="en-US"/>
          </a:p>
        </p:txBody>
      </p:sp>
      <p:pic>
        <p:nvPicPr>
          <p:cNvPr id="1946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048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58A4E0-BCA0-4B35-BC12-9DB7A9A68DA7}" type="slidenum">
              <a:rPr lang="en-US"/>
              <a:pPr/>
              <a:t>19</a:t>
            </a:fld>
            <a:endParaRPr lang="en-US"/>
          </a:p>
        </p:txBody>
      </p:sp>
      <p:pic>
        <p:nvPicPr>
          <p:cNvPr id="2048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30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38A088A-5B66-4D05-A08F-842C542B6183}" type="slidenum">
              <a:rPr lang="en-US"/>
              <a:pPr/>
              <a:t>2</a:t>
            </a:fld>
            <a:endParaRPr lang="en-US"/>
          </a:p>
        </p:txBody>
      </p:sp>
      <p:pic>
        <p:nvPicPr>
          <p:cNvPr id="3077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1508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F476CAD-288F-4784-9EB5-80674D29FFE1}" type="slidenum">
              <a:rPr lang="en-US"/>
              <a:pPr/>
              <a:t>20</a:t>
            </a:fld>
            <a:endParaRPr lang="en-US"/>
          </a:p>
        </p:txBody>
      </p:sp>
      <p:pic>
        <p:nvPicPr>
          <p:cNvPr id="21510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2532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253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6335F1F-16AF-40A8-9F86-881836C55F49}" type="slidenum">
              <a:rPr lang="en-US"/>
              <a:pPr/>
              <a:t>21</a:t>
            </a:fld>
            <a:endParaRPr lang="en-US"/>
          </a:p>
        </p:txBody>
      </p:sp>
      <p:pic>
        <p:nvPicPr>
          <p:cNvPr id="2253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355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FAF383-6710-444D-B1AF-36EBFBD743CB}" type="slidenum">
              <a:rPr lang="en-US"/>
              <a:pPr/>
              <a:t>22</a:t>
            </a:fld>
            <a:endParaRPr lang="en-US"/>
          </a:p>
        </p:txBody>
      </p:sp>
      <p:pic>
        <p:nvPicPr>
          <p:cNvPr id="23558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4580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EFAB247-2F90-4ECC-9B4D-93F011E28D88}" type="slidenum">
              <a:rPr lang="en-US"/>
              <a:pPr/>
              <a:t>23</a:t>
            </a:fld>
            <a:endParaRPr lang="en-US"/>
          </a:p>
        </p:txBody>
      </p:sp>
      <p:pic>
        <p:nvPicPr>
          <p:cNvPr id="2458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8F540C2-A39E-4CEE-BC86-461F35D32EDD}" type="slidenum">
              <a:rPr lang="en-US"/>
              <a:pPr/>
              <a:t>24</a:t>
            </a:fld>
            <a:endParaRPr lang="en-US"/>
          </a:p>
        </p:txBody>
      </p:sp>
      <p:pic>
        <p:nvPicPr>
          <p:cNvPr id="2560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4C3AE03-AFF0-4052-ABD0-0675150EF9F4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25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pic>
        <p:nvPicPr>
          <p:cNvPr id="28677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1A69938-7926-4B81-B5AD-0F104B2981EA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26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 Independence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Absolute independence: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 and B are </a:t>
            </a:r>
            <a:r>
              <a:rPr lang="en-US" b="1" dirty="0" smtClean="0">
                <a:solidFill>
                  <a:schemeClr val="accent2"/>
                </a:solidFill>
              </a:rPr>
              <a:t>independent</a:t>
            </a:r>
            <a:r>
              <a:rPr lang="en-US" dirty="0" smtClean="0"/>
              <a:t> if P(A </a:t>
            </a:r>
            <a:r>
              <a:rPr lang="en-US" dirty="0" smtClean="0">
                <a:sym typeface="Symbol" pitchFamily="-1" charset="2"/>
              </a:rPr>
              <a:t> B) = P(A) P(B); equivalently, P(A) = P(A | B) and P(B)  = P(B | A)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pitchFamily="-1" charset="2"/>
              </a:rPr>
              <a:t>A and B are </a:t>
            </a:r>
            <a:r>
              <a:rPr lang="en-US" b="1" dirty="0" smtClean="0">
                <a:solidFill>
                  <a:schemeClr val="accent2"/>
                </a:solidFill>
                <a:sym typeface="Symbol" pitchFamily="-1" charset="2"/>
              </a:rPr>
              <a:t>conditionally independent</a:t>
            </a:r>
            <a:r>
              <a:rPr lang="en-US" dirty="0" smtClean="0">
                <a:sym typeface="Symbol" pitchFamily="-1" charset="2"/>
              </a:rPr>
              <a:t> given C if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pitchFamily="-1" charset="2"/>
              </a:rPr>
              <a:t>P(A  B | C) = P(A | C) P(B | C)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pitchFamily="-1" charset="2"/>
              </a:rPr>
              <a:t>This lets us decompose the joint distribution: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pitchFamily="-1" charset="2"/>
              </a:rPr>
              <a:t>P(A  B  C) = P(A | C) P(B | C) P(C)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pitchFamily="-1" charset="2"/>
              </a:rPr>
              <a:t>Moon-Phase and Burglary are </a:t>
            </a:r>
            <a:r>
              <a:rPr lang="en-US" b="1" i="1" dirty="0" smtClean="0">
                <a:solidFill>
                  <a:schemeClr val="accent2"/>
                </a:solidFill>
                <a:sym typeface="Symbol" pitchFamily="-1" charset="2"/>
              </a:rPr>
              <a:t>conditionally independent given</a:t>
            </a:r>
            <a:r>
              <a:rPr lang="en-US" dirty="0" smtClean="0">
                <a:sym typeface="Symbol" pitchFamily="-1" charset="2"/>
              </a:rPr>
              <a:t> Light-Level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pitchFamily="-1" charset="2"/>
              </a:rPr>
              <a:t>Conditional independence is weaker than absolute independence, but still useful in decomposing the full joint probability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686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2089D6A-F7E3-40CB-83DD-792CA9038FCC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27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pic>
        <p:nvPicPr>
          <p:cNvPr id="3686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789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5D36AC6-D27E-431A-B21C-2B914159EEDA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28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pic>
        <p:nvPicPr>
          <p:cNvPr id="37892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6F1C7A-BAF6-492E-B5B5-1C864620875E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29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pic>
        <p:nvPicPr>
          <p:cNvPr id="38917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4CD183C-34F2-455B-8EBC-0B9BE7C65917}" type="slidenum">
              <a:rPr lang="en-US"/>
              <a:pPr/>
              <a:t>3</a:t>
            </a:fld>
            <a:endParaRPr lang="en-US"/>
          </a:p>
        </p:txBody>
      </p:sp>
      <p:pic>
        <p:nvPicPr>
          <p:cNvPr id="4101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62D8300-3669-43B6-9503-6B244D1024E0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30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pic>
        <p:nvPicPr>
          <p:cNvPr id="39941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B09B9F4-C038-4712-9718-BBB3D82A64AD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31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pic>
        <p:nvPicPr>
          <p:cNvPr id="43013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2B3B811-32B1-4431-AFA2-F5F988675F8A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32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pic>
        <p:nvPicPr>
          <p:cNvPr id="44037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05F4BF1-E15D-4EF3-86CE-53A2D1AE4F78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33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B5B9C4B-3AA3-419D-AC0D-F3CC25BB8E6B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34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pic>
        <p:nvPicPr>
          <p:cNvPr id="4608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625A56F-64EB-4D00-97F1-B240BC3C650A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35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Exercise: Inference from the Joint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962400"/>
            <a:ext cx="7772400" cy="2514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smtClean="0"/>
              <a:t>Queries:</a:t>
            </a:r>
          </a:p>
          <a:p>
            <a:pPr lvl="1">
              <a:lnSpc>
                <a:spcPct val="90000"/>
              </a:lnSpc>
            </a:pPr>
            <a:r>
              <a:rPr lang="en-US" sz="2400" b="1" smtClean="0"/>
              <a:t>What is the prior probability of </a:t>
            </a:r>
            <a:r>
              <a:rPr lang="en-US" sz="2400" b="1" i="1" smtClean="0"/>
              <a:t>smart</a:t>
            </a:r>
            <a:r>
              <a:rPr lang="en-US" sz="2400" b="1" smtClean="0"/>
              <a:t>?</a:t>
            </a:r>
          </a:p>
          <a:p>
            <a:pPr lvl="1">
              <a:lnSpc>
                <a:spcPct val="90000"/>
              </a:lnSpc>
            </a:pPr>
            <a:r>
              <a:rPr lang="en-US" sz="2400" b="1" smtClean="0"/>
              <a:t>What is the prior probability of </a:t>
            </a:r>
            <a:r>
              <a:rPr lang="en-US" sz="2400" b="1" i="1" smtClean="0"/>
              <a:t>study</a:t>
            </a:r>
            <a:r>
              <a:rPr lang="en-US" sz="2400" b="1" smtClean="0"/>
              <a:t>?</a:t>
            </a:r>
          </a:p>
          <a:p>
            <a:pPr lvl="1">
              <a:lnSpc>
                <a:spcPct val="90000"/>
              </a:lnSpc>
            </a:pPr>
            <a:r>
              <a:rPr lang="en-US" sz="2400" b="1" smtClean="0"/>
              <a:t>What is the conditional probability of </a:t>
            </a:r>
            <a:r>
              <a:rPr lang="en-US" sz="2400" b="1" i="1" smtClean="0"/>
              <a:t>prepared</a:t>
            </a:r>
            <a:r>
              <a:rPr lang="en-US" sz="2400" b="1" smtClean="0"/>
              <a:t>, given </a:t>
            </a:r>
            <a:r>
              <a:rPr lang="en-US" sz="2400" b="1" i="1" smtClean="0"/>
              <a:t>study</a:t>
            </a:r>
            <a:r>
              <a:rPr lang="en-US" sz="2400" b="1" smtClean="0"/>
              <a:t> and </a:t>
            </a:r>
            <a:r>
              <a:rPr lang="en-US" sz="2400" b="1" i="1" smtClean="0"/>
              <a:t>smart</a:t>
            </a:r>
            <a:r>
              <a:rPr lang="en-US" sz="2400" b="1" smtClean="0"/>
              <a:t>?</a:t>
            </a:r>
          </a:p>
          <a:p>
            <a:pPr>
              <a:lnSpc>
                <a:spcPct val="90000"/>
              </a:lnSpc>
            </a:pPr>
            <a:r>
              <a:rPr lang="en-US" sz="2800" b="1" smtClean="0"/>
              <a:t>Save these answers for later! </a:t>
            </a:r>
            <a:r>
              <a:rPr lang="en-US" sz="2800" b="1" smtClean="0">
                <a:sym typeface="Wingdings" pitchFamily="2" charset="2"/>
              </a:rPr>
              <a:t> </a:t>
            </a:r>
            <a:endParaRPr lang="en-US" sz="2800" b="1" smtClean="0"/>
          </a:p>
        </p:txBody>
      </p:sp>
      <p:graphicFrame>
        <p:nvGraphicFramePr>
          <p:cNvPr id="342073" name="Group 57"/>
          <p:cNvGraphicFramePr>
            <a:graphicFrameLocks noGrp="1"/>
          </p:cNvGraphicFramePr>
          <p:nvPr/>
        </p:nvGraphicFramePr>
        <p:xfrm>
          <a:off x="1676400" y="1676400"/>
          <a:ext cx="5715000" cy="2063750"/>
        </p:xfrm>
        <a:graphic>
          <a:graphicData uri="http://schemas.openxmlformats.org/drawingml/2006/table">
            <a:tbl>
              <a:tblPr/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p(smart 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</a:t>
                      </a:r>
                      <a:b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</a:b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 study  prep)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smart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smart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9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prepared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.432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prepared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923F42-C8C8-448F-8FA2-6DFDF5B3A6E4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36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Exercise: Independence</a:t>
            </a:r>
          </a:p>
        </p:txBody>
      </p:sp>
      <p:sp>
        <p:nvSpPr>
          <p:cNvPr id="33796" name="Rectangle 5"/>
          <p:cNvSpPr>
            <a:spLocks noChangeArrowheads="1"/>
          </p:cNvSpPr>
          <p:nvPr/>
        </p:nvSpPr>
        <p:spPr bwMode="auto">
          <a:xfrm>
            <a:off x="685800" y="3962400"/>
            <a:ext cx="777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5425" indent="-225425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b="1"/>
              <a:t>Queries:</a:t>
            </a:r>
          </a:p>
          <a:p>
            <a:pPr marL="566738" lvl="1" indent="-227013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b="1"/>
              <a:t>Is </a:t>
            </a:r>
            <a:r>
              <a:rPr lang="en-US" b="1" i="1"/>
              <a:t>smart</a:t>
            </a:r>
            <a:r>
              <a:rPr lang="en-US" b="1"/>
              <a:t> independent of </a:t>
            </a:r>
            <a:r>
              <a:rPr lang="en-US" b="1" i="1"/>
              <a:t>study</a:t>
            </a:r>
            <a:r>
              <a:rPr lang="en-US" b="1"/>
              <a:t>?</a:t>
            </a:r>
          </a:p>
          <a:p>
            <a:pPr marL="566738" lvl="1" indent="-227013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b="1"/>
              <a:t>Is </a:t>
            </a:r>
            <a:r>
              <a:rPr lang="en-US" b="1" i="1"/>
              <a:t>prepared</a:t>
            </a:r>
            <a:r>
              <a:rPr lang="en-US" b="1"/>
              <a:t> independent of </a:t>
            </a:r>
            <a:r>
              <a:rPr lang="en-US" b="1" i="1"/>
              <a:t>study</a:t>
            </a:r>
            <a:r>
              <a:rPr lang="en-US" b="1"/>
              <a:t>?</a:t>
            </a:r>
            <a:r>
              <a:rPr lang="en-US" b="1">
                <a:sym typeface="Wingdings" pitchFamily="2" charset="2"/>
              </a:rPr>
              <a:t> </a:t>
            </a:r>
            <a:endParaRPr lang="en-US" b="1"/>
          </a:p>
        </p:txBody>
      </p:sp>
      <p:graphicFrame>
        <p:nvGraphicFramePr>
          <p:cNvPr id="343046" name="Group 6"/>
          <p:cNvGraphicFramePr>
            <a:graphicFrameLocks noGrp="1"/>
          </p:cNvGraphicFramePr>
          <p:nvPr/>
        </p:nvGraphicFramePr>
        <p:xfrm>
          <a:off x="1676400" y="1676400"/>
          <a:ext cx="5715000" cy="2063750"/>
        </p:xfrm>
        <a:graphic>
          <a:graphicData uri="http://schemas.openxmlformats.org/drawingml/2006/table">
            <a:tbl>
              <a:tblPr/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p(smart 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</a:t>
                      </a:r>
                      <a:b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</a:b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 study  prep)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smart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smart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9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prepared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.432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prepared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06F39AC-93C8-4035-83E8-673E805EED15}" type="slidenum">
              <a:rPr lang="en-US">
                <a:latin typeface="Times New Roman" pitchFamily="-1" charset="0"/>
                <a:ea typeface="ＭＳ Ｐゴシック" pitchFamily="-1" charset="-128"/>
              </a:rPr>
              <a:pPr/>
              <a:t>37</a:t>
            </a:fld>
            <a:endParaRPr lang="en-US">
              <a:latin typeface="Times New Roman" pitchFamily="-1" charset="0"/>
              <a:ea typeface="ＭＳ Ｐゴシック" pitchFamily="-1" charset="-128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Exercise: Conditional Independence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85800" y="3962400"/>
            <a:ext cx="777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5425" indent="-225425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b="1"/>
              <a:t>Queries:</a:t>
            </a:r>
          </a:p>
          <a:p>
            <a:pPr marL="566738" lvl="1" indent="-227013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b="1"/>
              <a:t>Is </a:t>
            </a:r>
            <a:r>
              <a:rPr lang="en-US" b="1" i="1"/>
              <a:t>smart</a:t>
            </a:r>
            <a:r>
              <a:rPr lang="en-US" b="1"/>
              <a:t> conditionally independent of </a:t>
            </a:r>
            <a:r>
              <a:rPr lang="en-US" b="1" i="1"/>
              <a:t>prepared</a:t>
            </a:r>
            <a:r>
              <a:rPr lang="en-US" b="1"/>
              <a:t>, given </a:t>
            </a:r>
            <a:r>
              <a:rPr lang="en-US" b="1" i="1"/>
              <a:t>study</a:t>
            </a:r>
            <a:r>
              <a:rPr lang="en-US" b="1"/>
              <a:t>?</a:t>
            </a:r>
          </a:p>
          <a:p>
            <a:pPr marL="566738" lvl="1" indent="-227013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b="1"/>
              <a:t>Is </a:t>
            </a:r>
            <a:r>
              <a:rPr lang="en-US" b="1" i="1"/>
              <a:t>study</a:t>
            </a:r>
            <a:r>
              <a:rPr lang="en-US" b="1"/>
              <a:t> conditionally independent of </a:t>
            </a:r>
            <a:r>
              <a:rPr lang="en-US" b="1" i="1"/>
              <a:t>prepared</a:t>
            </a:r>
            <a:r>
              <a:rPr lang="en-US" b="1"/>
              <a:t>, given </a:t>
            </a:r>
            <a:r>
              <a:rPr lang="en-US" b="1" i="1"/>
              <a:t>smart</a:t>
            </a:r>
            <a:r>
              <a:rPr lang="en-US" b="1"/>
              <a:t>?</a:t>
            </a:r>
          </a:p>
        </p:txBody>
      </p:sp>
      <p:graphicFrame>
        <p:nvGraphicFramePr>
          <p:cNvPr id="346117" name="Group 5"/>
          <p:cNvGraphicFramePr>
            <a:graphicFrameLocks noGrp="1"/>
          </p:cNvGraphicFramePr>
          <p:nvPr/>
        </p:nvGraphicFramePr>
        <p:xfrm>
          <a:off x="1676400" y="1676400"/>
          <a:ext cx="5715000" cy="2063750"/>
        </p:xfrm>
        <a:graphic>
          <a:graphicData uri="http://schemas.openxmlformats.org/drawingml/2006/table">
            <a:tbl>
              <a:tblPr/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p(smart 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</a:t>
                      </a:r>
                      <a:b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</a:b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 study  prep)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smart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smart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9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study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prepared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.432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sym typeface="Symbol" panose="05050102010706020507" pitchFamily="18" charset="2"/>
                        </a:rPr>
                        <a:t>prepared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5A6B23-0D34-4852-971C-8BC87A9B169B}" type="slidenum">
              <a:rPr lang="en-US"/>
              <a:pPr/>
              <a:t>4</a:t>
            </a:fld>
            <a:endParaRPr lang="en-US"/>
          </a:p>
        </p:txBody>
      </p:sp>
      <p:pic>
        <p:nvPicPr>
          <p:cNvPr id="512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AF3E88C-889A-4AFD-81B2-A9BEFD55D427}" type="slidenum">
              <a:rPr lang="en-US"/>
              <a:pPr/>
              <a:t>5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Probability Theory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200400" cy="4114800"/>
          </a:xfrm>
        </p:spPr>
        <p:txBody>
          <a:bodyPr/>
          <a:lstStyle/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Domain</a:t>
            </a:r>
          </a:p>
          <a:p>
            <a:pPr lvl="1"/>
            <a:endParaRPr lang="en-US" sz="1800" smtClean="0">
              <a:ea typeface="ＭＳ Ｐゴシック" pitchFamily="34" charset="-128"/>
            </a:endParaRPr>
          </a:p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Atomic event</a:t>
            </a:r>
            <a:r>
              <a:rPr lang="en-US" sz="2000" smtClean="0">
                <a:ea typeface="ＭＳ Ｐゴシック" pitchFamily="34" charset="-128"/>
              </a:rPr>
              <a:t>: complete specification of state</a:t>
            </a:r>
          </a:p>
          <a:p>
            <a:pPr lvl="1"/>
            <a:endParaRPr lang="en-US" sz="1800" smtClean="0">
              <a:ea typeface="ＭＳ Ｐゴシック" pitchFamily="34" charset="-128"/>
            </a:endParaRPr>
          </a:p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Prior probability</a:t>
            </a:r>
            <a:r>
              <a:rPr lang="en-US" sz="2000" smtClean="0">
                <a:ea typeface="ＭＳ Ｐゴシック" pitchFamily="34" charset="-128"/>
              </a:rPr>
              <a:t>: degree of belief without any other evidence</a:t>
            </a:r>
          </a:p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Joint probability</a:t>
            </a:r>
            <a:r>
              <a:rPr lang="en-US" sz="2000" smtClean="0">
                <a:ea typeface="ＭＳ Ｐゴシック" pitchFamily="34" charset="-128"/>
              </a:rPr>
              <a:t>: matrix of combined probabilities of a set of variables</a:t>
            </a:r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981200"/>
            <a:ext cx="4343400" cy="4114800"/>
          </a:xfrm>
        </p:spPr>
        <p:txBody>
          <a:bodyPr/>
          <a:lstStyle/>
          <a:p>
            <a:r>
              <a:rPr lang="en-US" sz="2000" smtClean="0">
                <a:ea typeface="ＭＳ Ｐゴシック" pitchFamily="34" charset="-128"/>
              </a:rPr>
              <a:t>Alarm, Burglary, Earthquake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Boolean (like these), discrete, continuous</a:t>
            </a:r>
          </a:p>
          <a:p>
            <a:r>
              <a:rPr lang="en-US" sz="2000" smtClean="0">
                <a:ea typeface="ＭＳ Ｐゴシック" pitchFamily="34" charset="-128"/>
              </a:rPr>
              <a:t>Alarm=True </a:t>
            </a:r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2000" smtClean="0">
                <a:ea typeface="ＭＳ Ｐゴシック" pitchFamily="34" charset="-128"/>
              </a:rPr>
              <a:t> Burglary=True </a:t>
            </a:r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2000" smtClean="0">
                <a:ea typeface="ＭＳ Ｐゴシック" pitchFamily="34" charset="-128"/>
              </a:rPr>
              <a:t> Earthquake=False</a:t>
            </a:r>
            <a:br>
              <a:rPr lang="en-US" sz="2000" smtClean="0">
                <a:ea typeface="ＭＳ Ｐゴシック" pitchFamily="34" charset="-128"/>
              </a:rPr>
            </a:br>
            <a:r>
              <a:rPr lang="en-US" sz="2000" smtClean="0">
                <a:ea typeface="ＭＳ Ｐゴシック" pitchFamily="34" charset="-128"/>
              </a:rPr>
              <a:t>alarm </a:t>
            </a:r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2000" smtClean="0">
                <a:ea typeface="ＭＳ Ｐゴシック" pitchFamily="34" charset="-128"/>
              </a:rPr>
              <a:t> burglary </a:t>
            </a:r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2000" smtClean="0">
                <a:ea typeface="ＭＳ Ｐゴシック" pitchFamily="34" charset="-128"/>
              </a:rPr>
              <a:t> </a:t>
            </a:r>
            <a:r>
              <a:rPr lang="en-US" sz="2000" smtClean="0">
                <a:ea typeface="ＭＳ Ｐゴシック" pitchFamily="34" charset="-128"/>
                <a:cs typeface="Times New Roman" pitchFamily="18" charset="0"/>
              </a:rPr>
              <a:t>¬earthquake</a:t>
            </a:r>
          </a:p>
          <a:p>
            <a:pPr>
              <a:spcBef>
                <a:spcPct val="50000"/>
              </a:spcBef>
            </a:pPr>
            <a:r>
              <a:rPr lang="en-US" sz="2000" smtClean="0">
                <a:ea typeface="ＭＳ Ｐゴシック" pitchFamily="34" charset="-128"/>
                <a:cs typeface="Times New Roman" pitchFamily="18" charset="0"/>
              </a:rPr>
              <a:t>P(Burglary) = .1</a:t>
            </a:r>
          </a:p>
          <a:p>
            <a:pPr>
              <a:spcBef>
                <a:spcPct val="50000"/>
              </a:spcBef>
            </a:pPr>
            <a:endParaRPr lang="en-US" sz="2000" smtClean="0">
              <a:ea typeface="ＭＳ Ｐゴシック" pitchFamily="34" charset="-128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000" smtClean="0">
                <a:ea typeface="ＭＳ Ｐゴシック" pitchFamily="34" charset="-128"/>
                <a:cs typeface="Times New Roman" pitchFamily="18" charset="0"/>
              </a:rPr>
              <a:t>P(Alarm, Burglary) =</a:t>
            </a:r>
          </a:p>
        </p:txBody>
      </p:sp>
      <p:graphicFrame>
        <p:nvGraphicFramePr>
          <p:cNvPr id="336901" name="Group 5"/>
          <p:cNvGraphicFramePr>
            <a:graphicFrameLocks noGrp="1"/>
          </p:cNvGraphicFramePr>
          <p:nvPr/>
        </p:nvGraphicFramePr>
        <p:xfrm>
          <a:off x="4876800" y="5359400"/>
          <a:ext cx="3429000" cy="1193801"/>
        </p:xfrm>
        <a:graphic>
          <a:graphicData uri="http://schemas.openxmlformats.org/drawingml/2006/table">
            <a:tbl>
              <a:tblPr/>
              <a:tblGrid>
                <a:gridCol w="1371600"/>
                <a:gridCol w="1066800"/>
                <a:gridCol w="990600"/>
              </a:tblGrid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alarm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¬alarm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burglary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¬burglary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A993A28-26D5-40CC-95C4-89C1E77EA287}" type="slidenum">
              <a:rPr lang="en-US"/>
              <a:pPr/>
              <a:t>6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Probability Theory: Definitions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2209800"/>
            <a:ext cx="3810000" cy="4114800"/>
          </a:xfrm>
        </p:spPr>
        <p:txBody>
          <a:bodyPr/>
          <a:lstStyle/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Computing conditional prob</a:t>
            </a:r>
            <a:r>
              <a:rPr lang="en-US" sz="200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P(a | b) = P(a </a:t>
            </a:r>
            <a:r>
              <a:rPr lang="en-US" sz="18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1800" smtClean="0">
                <a:ea typeface="ＭＳ Ｐゴシック" pitchFamily="34" charset="-128"/>
              </a:rPr>
              <a:t>  b) / P(b)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P(b): </a:t>
            </a:r>
            <a:r>
              <a:rPr lang="en-US" sz="1800" b="1" smtClean="0">
                <a:solidFill>
                  <a:schemeClr val="accent2"/>
                </a:solidFill>
                <a:ea typeface="ＭＳ Ｐゴシック" pitchFamily="34" charset="-128"/>
              </a:rPr>
              <a:t>normalizing</a:t>
            </a:r>
            <a:r>
              <a:rPr lang="en-US" sz="1800" smtClean="0">
                <a:ea typeface="ＭＳ Ｐゴシック" pitchFamily="34" charset="-128"/>
              </a:rPr>
              <a:t> constant</a:t>
            </a:r>
          </a:p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Product rule</a:t>
            </a:r>
            <a:r>
              <a:rPr lang="en-US" sz="200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P(a </a:t>
            </a:r>
            <a:r>
              <a:rPr lang="en-US" sz="18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1800" smtClean="0">
                <a:ea typeface="ＭＳ Ｐゴシック" pitchFamily="34" charset="-128"/>
              </a:rPr>
              <a:t> b) = P(a | b) P(b)</a:t>
            </a:r>
          </a:p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Marginalizing</a:t>
            </a:r>
            <a:r>
              <a:rPr lang="en-US" sz="200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P(B) = </a:t>
            </a:r>
            <a:r>
              <a:rPr lang="el-GR" sz="1800" smtClean="0">
                <a:ea typeface="ＭＳ Ｐゴシック" pitchFamily="34" charset="-128"/>
                <a:cs typeface="Times New Roman" pitchFamily="18" charset="0"/>
              </a:rPr>
              <a:t>Σ</a:t>
            </a:r>
            <a:r>
              <a:rPr lang="en-US" sz="1800" baseline="-25000" smtClean="0">
                <a:ea typeface="ＭＳ Ｐゴシック" pitchFamily="34" charset="-128"/>
                <a:cs typeface="Times New Roman" pitchFamily="18" charset="0"/>
              </a:rPr>
              <a:t>a</a:t>
            </a:r>
            <a:r>
              <a:rPr lang="en-US" sz="1800" smtClean="0">
                <a:ea typeface="ＭＳ Ｐゴシック" pitchFamily="34" charset="-128"/>
                <a:cs typeface="Times New Roman" pitchFamily="18" charset="0"/>
              </a:rPr>
              <a:t>P(B, a)</a:t>
            </a:r>
            <a:endParaRPr lang="el-GR" sz="1800" smtClean="0">
              <a:ea typeface="ＭＳ Ｐゴシック" pitchFamily="34" charset="-128"/>
              <a:cs typeface="Times New Roman" pitchFamily="18" charset="0"/>
            </a:endParaRPr>
          </a:p>
          <a:p>
            <a:pPr lvl="1"/>
            <a:r>
              <a:rPr lang="en-US" sz="1800" smtClean="0">
                <a:ea typeface="ＭＳ Ｐゴシック" pitchFamily="34" charset="-128"/>
              </a:rPr>
              <a:t>P(B) = </a:t>
            </a:r>
            <a:r>
              <a:rPr lang="el-GR" sz="1800" smtClean="0">
                <a:ea typeface="ＭＳ Ｐゴシック" pitchFamily="34" charset="-128"/>
                <a:cs typeface="Times New Roman" pitchFamily="18" charset="0"/>
              </a:rPr>
              <a:t>Σ</a:t>
            </a:r>
            <a:r>
              <a:rPr lang="en-US" sz="1800" baseline="-25000" smtClean="0">
                <a:ea typeface="ＭＳ Ｐゴシック" pitchFamily="34" charset="-128"/>
                <a:cs typeface="Times New Roman" pitchFamily="18" charset="0"/>
              </a:rPr>
              <a:t>a</a:t>
            </a:r>
            <a:r>
              <a:rPr lang="en-US" sz="1800" smtClean="0">
                <a:ea typeface="ＭＳ Ｐゴシック" pitchFamily="34" charset="-128"/>
                <a:cs typeface="Times New Roman" pitchFamily="18" charset="0"/>
              </a:rPr>
              <a:t>P(B | a) P(a) (</a:t>
            </a:r>
            <a:r>
              <a:rPr lang="en-US" sz="1800" b="1" smtClean="0">
                <a:solidFill>
                  <a:schemeClr val="accent2"/>
                </a:solidFill>
                <a:ea typeface="ＭＳ Ｐゴシック" pitchFamily="34" charset="-128"/>
                <a:cs typeface="Times New Roman" pitchFamily="18" charset="0"/>
              </a:rPr>
              <a:t>conditioning</a:t>
            </a:r>
            <a:r>
              <a:rPr lang="en-US" sz="1800" smtClean="0">
                <a:ea typeface="ＭＳ Ｐゴシック" pitchFamily="34" charset="-128"/>
                <a:cs typeface="Times New Roman" pitchFamily="18" charset="0"/>
              </a:rPr>
              <a:t>)</a:t>
            </a:r>
          </a:p>
        </p:txBody>
      </p:sp>
      <p:pic>
        <p:nvPicPr>
          <p:cNvPr id="7173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9550" y="2362200"/>
            <a:ext cx="487838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819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410AD5C-1816-49DB-93AC-ED43017F3BF6}" type="slidenum">
              <a:rPr lang="en-US"/>
              <a:pPr/>
              <a:t>7</a:t>
            </a:fld>
            <a:endParaRPr lang="en-US"/>
          </a:p>
        </p:txBody>
      </p:sp>
      <p:pic>
        <p:nvPicPr>
          <p:cNvPr id="8198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Try It...</a:t>
            </a:r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224F39A-B231-48CF-83AE-247CA19CFAA5}" type="slidenum">
              <a:rPr lang="en-US"/>
              <a:pPr/>
              <a:t>8</a:t>
            </a:fld>
            <a:endParaRPr lang="en-US"/>
          </a:p>
        </p:txBody>
      </p:sp>
      <p:graphicFrame>
        <p:nvGraphicFramePr>
          <p:cNvPr id="6" name="Group 5"/>
          <p:cNvGraphicFramePr>
            <a:graphicFrameLocks noGrp="1"/>
          </p:cNvGraphicFramePr>
          <p:nvPr/>
        </p:nvGraphicFramePr>
        <p:xfrm>
          <a:off x="304800" y="1752600"/>
          <a:ext cx="3429000" cy="1193801"/>
        </p:xfrm>
        <a:graphic>
          <a:graphicData uri="http://schemas.openxmlformats.org/drawingml/2006/table">
            <a:tbl>
              <a:tblPr/>
              <a:tblGrid>
                <a:gridCol w="1371600"/>
                <a:gridCol w="1066800"/>
                <a:gridCol w="990600"/>
              </a:tblGrid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alarm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¬alarm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burglary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¬burglary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38" name="Rectangle 3"/>
          <p:cNvSpPr txBox="1">
            <a:spLocks noChangeArrowheads="1"/>
          </p:cNvSpPr>
          <p:nvPr/>
        </p:nvSpPr>
        <p:spPr bwMode="auto">
          <a:xfrm>
            <a:off x="381000" y="3200400"/>
            <a:ext cx="3810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5425" indent="-225425">
              <a:spcBef>
                <a:spcPct val="20000"/>
              </a:spcBef>
              <a:buFontTx/>
              <a:buChar char="•"/>
            </a:pPr>
            <a:r>
              <a:rPr lang="en-US" sz="2000" b="1">
                <a:solidFill>
                  <a:schemeClr val="accent2"/>
                </a:solidFill>
              </a:rPr>
              <a:t>Computing conditional prob</a:t>
            </a:r>
            <a:r>
              <a:rPr lang="en-US" sz="2000"/>
              <a:t>:</a:t>
            </a:r>
          </a:p>
          <a:p>
            <a:pPr marL="566738" lvl="1" indent="-227013">
              <a:spcBef>
                <a:spcPct val="20000"/>
              </a:spcBef>
              <a:buFontTx/>
              <a:buChar char="–"/>
            </a:pPr>
            <a:r>
              <a:rPr lang="en-US" sz="1800"/>
              <a:t>P(a | b) = P(a </a:t>
            </a:r>
            <a:r>
              <a:rPr lang="en-US" sz="1800">
                <a:sym typeface="Symbol" pitchFamily="18" charset="2"/>
              </a:rPr>
              <a:t></a:t>
            </a:r>
            <a:r>
              <a:rPr lang="en-US" sz="1800"/>
              <a:t>  b) / P(b)</a:t>
            </a:r>
          </a:p>
          <a:p>
            <a:pPr marL="566738" lvl="1" indent="-227013">
              <a:spcBef>
                <a:spcPct val="20000"/>
              </a:spcBef>
              <a:buFontTx/>
              <a:buChar char="–"/>
            </a:pPr>
            <a:r>
              <a:rPr lang="en-US" sz="1800"/>
              <a:t>P(b): </a:t>
            </a:r>
            <a:r>
              <a:rPr lang="en-US" sz="1800" b="1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</a:p>
          <a:p>
            <a:pPr marL="225425" indent="-225425">
              <a:spcBef>
                <a:spcPct val="20000"/>
              </a:spcBef>
              <a:buFontTx/>
              <a:buChar char="•"/>
            </a:pPr>
            <a:r>
              <a:rPr lang="en-US" sz="2000" b="1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</a:p>
          <a:p>
            <a:pPr marL="566738" lvl="1" indent="-227013">
              <a:spcBef>
                <a:spcPct val="20000"/>
              </a:spcBef>
              <a:buFontTx/>
              <a:buChar char="–"/>
            </a:pPr>
            <a:r>
              <a:rPr lang="en-US" sz="1800"/>
              <a:t>P(a </a:t>
            </a:r>
            <a:r>
              <a:rPr lang="en-US" sz="1800">
                <a:sym typeface="Symbol" pitchFamily="18" charset="2"/>
              </a:rPr>
              <a:t></a:t>
            </a:r>
            <a:r>
              <a:rPr lang="en-US" sz="1800"/>
              <a:t> b) = P(a | b) P(b)</a:t>
            </a:r>
          </a:p>
          <a:p>
            <a:pPr marL="225425" indent="-225425">
              <a:spcBef>
                <a:spcPct val="20000"/>
              </a:spcBef>
              <a:buFontTx/>
              <a:buChar char="•"/>
            </a:pPr>
            <a:r>
              <a:rPr lang="en-US" sz="2000" b="1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</a:p>
          <a:p>
            <a:pPr marL="566738" lvl="1" indent="-227013">
              <a:spcBef>
                <a:spcPct val="20000"/>
              </a:spcBef>
              <a:buFontTx/>
              <a:buChar char="–"/>
            </a:pPr>
            <a:r>
              <a:rPr lang="en-US" sz="1800"/>
              <a:t>P(B) = </a:t>
            </a:r>
            <a:r>
              <a:rPr lang="el-GR" sz="1800">
                <a:cs typeface="Times New Roman" pitchFamily="18" charset="0"/>
              </a:rPr>
              <a:t>Σ</a:t>
            </a:r>
            <a:r>
              <a:rPr lang="en-US" sz="1800" baseline="-25000">
                <a:cs typeface="Times New Roman" pitchFamily="18" charset="0"/>
              </a:rPr>
              <a:t>a</a:t>
            </a:r>
            <a:r>
              <a:rPr lang="en-US" sz="1800">
                <a:cs typeface="Times New Roman" pitchFamily="18" charset="0"/>
              </a:rPr>
              <a:t>P(B, a)</a:t>
            </a:r>
            <a:endParaRPr lang="el-GR" sz="1800">
              <a:cs typeface="Times New Roman" pitchFamily="18" charset="0"/>
            </a:endParaRPr>
          </a:p>
          <a:p>
            <a:pPr marL="566738" lvl="1" indent="-227013">
              <a:spcBef>
                <a:spcPct val="20000"/>
              </a:spcBef>
              <a:buFontTx/>
              <a:buChar char="–"/>
            </a:pPr>
            <a:r>
              <a:rPr lang="en-US" sz="1800"/>
              <a:t>P(B) = </a:t>
            </a:r>
            <a:r>
              <a:rPr lang="el-GR" sz="1800">
                <a:cs typeface="Times New Roman" pitchFamily="18" charset="0"/>
              </a:rPr>
              <a:t>Σ</a:t>
            </a:r>
            <a:r>
              <a:rPr lang="en-US" sz="1800" baseline="-25000">
                <a:cs typeface="Times New Roman" pitchFamily="18" charset="0"/>
              </a:rPr>
              <a:t>a</a:t>
            </a:r>
            <a:r>
              <a:rPr lang="en-US" sz="1800">
                <a:cs typeface="Times New Roman" pitchFamily="18" charset="0"/>
              </a:rPr>
              <a:t>P(B | a) P(a) (</a:t>
            </a:r>
            <a:r>
              <a:rPr lang="en-US" sz="1800" b="1">
                <a:solidFill>
                  <a:schemeClr val="accent2"/>
                </a:solidFill>
                <a:cs typeface="Times New Roman" pitchFamily="18" charset="0"/>
              </a:rPr>
              <a:t>conditioning</a:t>
            </a:r>
            <a:r>
              <a:rPr lang="en-US" sz="1800">
                <a:cs typeface="Times New Roman" pitchFamily="18" charset="0"/>
              </a:rPr>
              <a:t>)</a:t>
            </a:r>
          </a:p>
        </p:txBody>
      </p:sp>
      <p:sp>
        <p:nvSpPr>
          <p:cNvPr id="9239" name="Rectangle 4"/>
          <p:cNvSpPr txBox="1">
            <a:spLocks noChangeArrowheads="1"/>
          </p:cNvSpPr>
          <p:nvPr/>
        </p:nvSpPr>
        <p:spPr bwMode="auto">
          <a:xfrm>
            <a:off x="4648200" y="1981200"/>
            <a:ext cx="381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5425" indent="-225425">
              <a:spcBef>
                <a:spcPct val="20000"/>
              </a:spcBef>
              <a:buFontTx/>
              <a:buChar char="•"/>
            </a:pPr>
            <a:r>
              <a:rPr lang="en-US" sz="2000"/>
              <a:t>P(alarm | burglary) = ??</a:t>
            </a:r>
          </a:p>
          <a:p>
            <a:pPr marL="225425" indent="-225425">
              <a:spcBef>
                <a:spcPct val="20000"/>
              </a:spcBef>
              <a:buFontTx/>
              <a:buChar char="•"/>
            </a:pPr>
            <a:r>
              <a:rPr lang="en-US" sz="2000"/>
              <a:t>P(burglary | alarm) = ??</a:t>
            </a:r>
          </a:p>
          <a:p>
            <a:pPr marL="225425" indent="-225425">
              <a:spcBef>
                <a:spcPct val="20000"/>
              </a:spcBef>
              <a:buFontTx/>
              <a:buChar char="•"/>
            </a:pPr>
            <a:r>
              <a:rPr lang="en-US" sz="2000"/>
              <a:t>P(burglary </a:t>
            </a:r>
            <a:r>
              <a:rPr lang="en-US" sz="2000">
                <a:sym typeface="Symbol" pitchFamily="18" charset="2"/>
              </a:rPr>
              <a:t></a:t>
            </a:r>
            <a:r>
              <a:rPr lang="en-US" sz="2000"/>
              <a:t> alarm) = ??</a:t>
            </a:r>
          </a:p>
          <a:p>
            <a:pPr marL="225425" indent="-225425">
              <a:spcBef>
                <a:spcPct val="20000"/>
              </a:spcBef>
              <a:buFontTx/>
              <a:buChar char="•"/>
            </a:pPr>
            <a:r>
              <a:rPr lang="en-US" sz="2000"/>
              <a:t>P(alarm) = ??</a:t>
            </a:r>
            <a:endParaRPr lang="en-US" sz="200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F85E8A0-D90F-4560-BC88-7F2C6E406B4C}" type="slidenum">
              <a:rPr lang="en-US"/>
              <a:pPr/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Probability Theory (cont.)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Conditional probability</a:t>
            </a:r>
            <a:r>
              <a:rPr lang="en-US" sz="2000" smtClean="0">
                <a:ea typeface="ＭＳ Ｐゴシック" pitchFamily="34" charset="-128"/>
              </a:rPr>
              <a:t>: probability of effect given causes</a:t>
            </a:r>
          </a:p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Computing conditional probs</a:t>
            </a:r>
            <a:r>
              <a:rPr lang="en-US" sz="200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P(a | b) = P(a </a:t>
            </a:r>
            <a:r>
              <a:rPr lang="en-US" sz="18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1800" smtClean="0">
                <a:ea typeface="ＭＳ Ｐゴシック" pitchFamily="34" charset="-128"/>
              </a:rPr>
              <a:t>  b) / P(b)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P(b): </a:t>
            </a:r>
            <a:r>
              <a:rPr lang="en-US" sz="1800" b="1" smtClean="0">
                <a:solidFill>
                  <a:schemeClr val="accent2"/>
                </a:solidFill>
                <a:ea typeface="ＭＳ Ｐゴシック" pitchFamily="34" charset="-128"/>
              </a:rPr>
              <a:t>normalizing</a:t>
            </a:r>
            <a:r>
              <a:rPr lang="en-US" sz="1800" smtClean="0">
                <a:ea typeface="ＭＳ Ｐゴシック" pitchFamily="34" charset="-128"/>
              </a:rPr>
              <a:t> constant</a:t>
            </a:r>
          </a:p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Product rule</a:t>
            </a:r>
            <a:r>
              <a:rPr lang="en-US" sz="200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P(a </a:t>
            </a:r>
            <a:r>
              <a:rPr lang="en-US" sz="18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1800" smtClean="0">
                <a:ea typeface="ＭＳ Ｐゴシック" pitchFamily="34" charset="-128"/>
              </a:rPr>
              <a:t> b) = P(a | b) P(b)</a:t>
            </a:r>
          </a:p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</a:rPr>
              <a:t>Marginalizing</a:t>
            </a:r>
            <a:r>
              <a:rPr lang="en-US" sz="200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n-US" sz="1800" smtClean="0">
                <a:ea typeface="ＭＳ Ｐゴシック" pitchFamily="34" charset="-128"/>
              </a:rPr>
              <a:t>P(B) = </a:t>
            </a:r>
            <a:r>
              <a:rPr lang="el-GR" sz="1800" smtClean="0">
                <a:ea typeface="ＭＳ Ｐゴシック" pitchFamily="34" charset="-128"/>
                <a:cs typeface="Times New Roman" pitchFamily="18" charset="0"/>
              </a:rPr>
              <a:t>Σ</a:t>
            </a:r>
            <a:r>
              <a:rPr lang="en-US" sz="1800" baseline="-25000" smtClean="0">
                <a:ea typeface="ＭＳ Ｐゴシック" pitchFamily="34" charset="-128"/>
                <a:cs typeface="Times New Roman" pitchFamily="18" charset="0"/>
              </a:rPr>
              <a:t>a</a:t>
            </a:r>
            <a:r>
              <a:rPr lang="en-US" sz="1800" smtClean="0">
                <a:ea typeface="ＭＳ Ｐゴシック" pitchFamily="34" charset="-128"/>
                <a:cs typeface="Times New Roman" pitchFamily="18" charset="0"/>
              </a:rPr>
              <a:t>P(B, a)</a:t>
            </a:r>
            <a:endParaRPr lang="el-GR" sz="1800" smtClean="0">
              <a:ea typeface="ＭＳ Ｐゴシック" pitchFamily="34" charset="-128"/>
              <a:cs typeface="Times New Roman" pitchFamily="18" charset="0"/>
            </a:endParaRPr>
          </a:p>
          <a:p>
            <a:pPr lvl="1"/>
            <a:r>
              <a:rPr lang="en-US" sz="1800" smtClean="0">
                <a:ea typeface="ＭＳ Ｐゴシック" pitchFamily="34" charset="-128"/>
              </a:rPr>
              <a:t>P(B) = </a:t>
            </a:r>
            <a:r>
              <a:rPr lang="el-GR" sz="1800" smtClean="0">
                <a:ea typeface="ＭＳ Ｐゴシック" pitchFamily="34" charset="-128"/>
                <a:cs typeface="Times New Roman" pitchFamily="18" charset="0"/>
              </a:rPr>
              <a:t>Σ</a:t>
            </a:r>
            <a:r>
              <a:rPr lang="en-US" sz="1800" baseline="-25000" smtClean="0">
                <a:ea typeface="ＭＳ Ｐゴシック" pitchFamily="34" charset="-128"/>
                <a:cs typeface="Times New Roman" pitchFamily="18" charset="0"/>
              </a:rPr>
              <a:t>a</a:t>
            </a:r>
            <a:r>
              <a:rPr lang="en-US" sz="1800" smtClean="0">
                <a:ea typeface="ＭＳ Ｐゴシック" pitchFamily="34" charset="-128"/>
                <a:cs typeface="Times New Roman" pitchFamily="18" charset="0"/>
              </a:rPr>
              <a:t>P(B | a) P(a) (</a:t>
            </a:r>
            <a:r>
              <a:rPr lang="en-US" sz="1800" b="1" smtClean="0">
                <a:solidFill>
                  <a:schemeClr val="accent2"/>
                </a:solidFill>
                <a:ea typeface="ＭＳ Ｐゴシック" pitchFamily="34" charset="-128"/>
                <a:cs typeface="Times New Roman" pitchFamily="18" charset="0"/>
              </a:rPr>
              <a:t>conditioning</a:t>
            </a:r>
            <a:r>
              <a:rPr lang="en-US" sz="1800" smtClean="0">
                <a:ea typeface="ＭＳ Ｐゴシック" pitchFamily="34" charset="-128"/>
                <a:cs typeface="Times New Roman" pitchFamily="18" charset="0"/>
              </a:rPr>
              <a:t>)</a:t>
            </a:r>
          </a:p>
        </p:txBody>
      </p:sp>
      <p:sp>
        <p:nvSpPr>
          <p:cNvPr id="10245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smtClean="0">
                <a:ea typeface="ＭＳ Ｐゴシック" pitchFamily="34" charset="-128"/>
              </a:rPr>
              <a:t>P(burglary | alarm) = .47</a:t>
            </a:r>
            <a:br>
              <a:rPr lang="en-US" sz="2000" smtClean="0">
                <a:ea typeface="ＭＳ Ｐゴシック" pitchFamily="34" charset="-128"/>
              </a:rPr>
            </a:br>
            <a:r>
              <a:rPr lang="en-US" sz="2000" smtClean="0">
                <a:ea typeface="ＭＳ Ｐゴシック" pitchFamily="34" charset="-128"/>
              </a:rPr>
              <a:t>P(alarm | burglary) = .9</a:t>
            </a:r>
          </a:p>
          <a:p>
            <a:r>
              <a:rPr lang="en-US" sz="2000" smtClean="0">
                <a:ea typeface="ＭＳ Ｐゴシック" pitchFamily="34" charset="-128"/>
              </a:rPr>
              <a:t>P(burglary | alarm) =</a:t>
            </a:r>
            <a:br>
              <a:rPr lang="en-US" sz="2000" smtClean="0">
                <a:ea typeface="ＭＳ Ｐゴシック" pitchFamily="34" charset="-128"/>
              </a:rPr>
            </a:br>
            <a:r>
              <a:rPr lang="en-US" sz="2000" smtClean="0">
                <a:ea typeface="ＭＳ Ｐゴシック" pitchFamily="34" charset="-128"/>
              </a:rPr>
              <a:t>  P(burglary </a:t>
            </a:r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2000" smtClean="0">
                <a:ea typeface="ＭＳ Ｐゴシック" pitchFamily="34" charset="-128"/>
              </a:rPr>
              <a:t> alarm) / P(alarm)</a:t>
            </a:r>
            <a:br>
              <a:rPr lang="en-US" sz="2000" smtClean="0">
                <a:ea typeface="ＭＳ Ｐゴシック" pitchFamily="34" charset="-128"/>
              </a:rPr>
            </a:br>
            <a:r>
              <a:rPr lang="en-US" sz="2000" smtClean="0">
                <a:ea typeface="ＭＳ Ｐゴシック" pitchFamily="34" charset="-128"/>
              </a:rPr>
              <a:t>  = .09 / .19 = .47</a:t>
            </a:r>
          </a:p>
          <a:p>
            <a:r>
              <a:rPr lang="en-US" sz="2000" smtClean="0">
                <a:ea typeface="ＭＳ Ｐゴシック" pitchFamily="34" charset="-128"/>
              </a:rPr>
              <a:t>P(burglary </a:t>
            </a:r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2000" smtClean="0">
                <a:ea typeface="ＭＳ Ｐゴシック" pitchFamily="34" charset="-128"/>
              </a:rPr>
              <a:t> alarm) = </a:t>
            </a:r>
            <a:br>
              <a:rPr lang="en-US" sz="2000" smtClean="0">
                <a:ea typeface="ＭＳ Ｐゴシック" pitchFamily="34" charset="-128"/>
              </a:rPr>
            </a:br>
            <a:r>
              <a:rPr lang="en-US" sz="2000" smtClean="0">
                <a:ea typeface="ＭＳ Ｐゴシック" pitchFamily="34" charset="-128"/>
              </a:rPr>
              <a:t>  P(burglary | alarm) P(alarm) =</a:t>
            </a:r>
            <a:br>
              <a:rPr lang="en-US" sz="2000" smtClean="0">
                <a:ea typeface="ＭＳ Ｐゴシック" pitchFamily="34" charset="-128"/>
              </a:rPr>
            </a:br>
            <a:r>
              <a:rPr lang="en-US" sz="2000" smtClean="0">
                <a:ea typeface="ＭＳ Ｐゴシック" pitchFamily="34" charset="-128"/>
              </a:rPr>
              <a:t>  .47 * .19 = .09</a:t>
            </a:r>
          </a:p>
          <a:p>
            <a:r>
              <a:rPr lang="en-US" sz="2000" smtClean="0">
                <a:ea typeface="ＭＳ Ｐゴシック" pitchFamily="34" charset="-128"/>
              </a:rPr>
              <a:t>P(alarm) =</a:t>
            </a:r>
            <a:br>
              <a:rPr lang="en-US" sz="2000" smtClean="0">
                <a:ea typeface="ＭＳ Ｐゴシック" pitchFamily="34" charset="-128"/>
              </a:rPr>
            </a:br>
            <a:r>
              <a:rPr lang="en-US" sz="2000" smtClean="0">
                <a:ea typeface="ＭＳ Ｐゴシック" pitchFamily="34" charset="-128"/>
              </a:rPr>
              <a:t>   P(alarm </a:t>
            </a:r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2000" smtClean="0">
                <a:ea typeface="ＭＳ Ｐゴシック" pitchFamily="34" charset="-128"/>
              </a:rPr>
              <a:t> burglary) +</a:t>
            </a:r>
            <a:br>
              <a:rPr lang="en-US" sz="2000" smtClean="0">
                <a:ea typeface="ＭＳ Ｐゴシック" pitchFamily="34" charset="-128"/>
              </a:rPr>
            </a:br>
            <a:r>
              <a:rPr lang="en-US" sz="2000" smtClean="0">
                <a:ea typeface="ＭＳ Ｐゴシック" pitchFamily="34" charset="-128"/>
              </a:rPr>
              <a:t>   P(alarm </a:t>
            </a:r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en-US" sz="2000" smtClean="0">
                <a:ea typeface="ＭＳ Ｐゴシック" pitchFamily="34" charset="-128"/>
              </a:rPr>
              <a:t> </a:t>
            </a:r>
            <a:r>
              <a:rPr lang="en-US" sz="2000" smtClean="0">
                <a:ea typeface="ＭＳ Ｐゴシック" pitchFamily="34" charset="-128"/>
                <a:cs typeface="Times New Roman" pitchFamily="18" charset="0"/>
              </a:rPr>
              <a:t>¬burglary) =</a:t>
            </a:r>
            <a:br>
              <a:rPr lang="en-US" sz="2000" smtClean="0">
                <a:ea typeface="ＭＳ Ｐゴシック" pitchFamily="34" charset="-128"/>
                <a:cs typeface="Times New Roman" pitchFamily="18" charset="0"/>
              </a:rPr>
            </a:br>
            <a:r>
              <a:rPr lang="en-US" sz="2000" smtClean="0">
                <a:ea typeface="ＭＳ Ｐゴシック" pitchFamily="34" charset="-128"/>
                <a:cs typeface="Times New Roman" pitchFamily="18" charset="0"/>
              </a:rPr>
              <a:t>   .09+.1 = .19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21_bayes_nets">
  <a:themeElements>
    <a:clrScheme name="c21_bayes_n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21_bayes_net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" charset="0"/>
          </a:defRPr>
        </a:defPPr>
      </a:lstStyle>
    </a:lnDef>
  </a:objectDefaults>
  <a:extraClrSchemeLst>
    <a:extraClrScheme>
      <a:clrScheme name="c21_bayes_n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21_bayes_ne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21_bayes_ne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21_bayes_ne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21_bayes_ne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21_bayes_ne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21_bayes_ne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c21_bayes_nets</Template>
  <TotalTime>1306</TotalTime>
  <Words>638</Words>
  <Application>Microsoft Office PowerPoint</Application>
  <PresentationFormat>On-screen Show (4:3)</PresentationFormat>
  <Paragraphs>186</Paragraphs>
  <Slides>37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c21_bayes_nets</vt:lpstr>
      <vt:lpstr>Probability Theory for Inference</vt:lpstr>
      <vt:lpstr>Slide 2</vt:lpstr>
      <vt:lpstr>Slide 3</vt:lpstr>
      <vt:lpstr>Slide 4</vt:lpstr>
      <vt:lpstr>Probability Theory</vt:lpstr>
      <vt:lpstr>Probability Theory: Definitions</vt:lpstr>
      <vt:lpstr>Slide 7</vt:lpstr>
      <vt:lpstr>Try It...</vt:lpstr>
      <vt:lpstr>Probability Theory (cont.)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Conditional Independence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Exercise: Inference from the Joint</vt:lpstr>
      <vt:lpstr>Exercise: Independence</vt:lpstr>
      <vt:lpstr>Exercise: Conditional Independence</vt:lpstr>
    </vt:vector>
  </TitlesOfParts>
  <Company>UMBC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Reasoning</dc:title>
  <dc:creator>COGITO</dc:creator>
  <cp:lastModifiedBy>rabiul.alam</cp:lastModifiedBy>
  <cp:revision>91</cp:revision>
  <cp:lastPrinted>1998-03-17T23:53:24Z</cp:lastPrinted>
  <dcterms:created xsi:type="dcterms:W3CDTF">2014-02-27T15:28:17Z</dcterms:created>
  <dcterms:modified xsi:type="dcterms:W3CDTF">2019-03-09T09:38:32Z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</Properties>
</file>